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7" r:id="rId2"/>
    <p:sldId id="261" r:id="rId3"/>
    <p:sldId id="284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CC33"/>
    <a:srgbClr val="CC0000"/>
    <a:srgbClr val="81FF81"/>
    <a:srgbClr val="FFAE5D"/>
    <a:srgbClr val="99FF99"/>
    <a:srgbClr val="666633"/>
    <a:srgbClr val="FF9225"/>
    <a:srgbClr val="57D402"/>
    <a:srgbClr val="FFBC7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00"/>
  </p:normalViewPr>
  <p:slideViewPr>
    <p:cSldViewPr>
      <p:cViewPr varScale="1">
        <p:scale>
          <a:sx n="67" d="100"/>
          <a:sy n="67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C9EAD-8B74-4ECA-95FD-0869E3D7A3AD}" type="datetimeFigureOut">
              <a:rPr lang="en-US" smtClean="0"/>
              <a:pPr/>
              <a:t>01/08/2014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D8D5A-11F9-49B7-8D18-48063492F3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D8D5A-11F9-49B7-8D18-48063492F3B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59A05E-2796-45A9-9054-212CB0319096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19717C-5FA0-4158-9B7A-BB3B0B4E98B8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AC02DF-E32F-4BCE-8A22-0FCC913F73D2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6A9BD2-68D9-4416-A3EC-5915092140C3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6E4F1D-08D4-4B4F-B8F3-0ABC9E554C04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5A396F-71C9-4E4A-B60D-2C23504DCC4D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B126EB-24F7-48C8-B827-72F3C886EF1E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B126EB-24F7-48C8-B827-72F3C886EF1E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B463F4-FA5C-49B2-AAEE-3A007EDC427D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C5B908-97B6-432D-810B-5F6625798FC0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96CED4-C9BC-4414-8D5D-80CDB479A931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80F385-A56A-488B-B1DF-F745A583DC5A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6F037D-092B-4731-9FF9-AAF8B21F2634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9FC349-30F8-4E75-901A-53D4EC779312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398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8618917-0EDC-4DD9-83D8-2B2F1F4BCE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87ACF-42AE-4E36-ACA5-CB1C77E40F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D75B1-3B67-4346-8BD9-31BEF20427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33950-FD52-48BF-B597-B0824937B3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69438-FAD6-4FF3-8DCD-7C83F48750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6420D-55A8-4687-8A53-23E68F6AA5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73FE2-C056-44FE-96F1-9AE50FB7F9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47A41-43F6-44A8-A5BA-3E7A818483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F3579-A722-45E7-8CB5-BD1B7CAC4B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844B9-C434-4231-84BC-71D2283CE4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96CCF-FAE8-47B9-B5A6-15E36BDF09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AF35B37-FEFF-481D-94CA-A5A6B429913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GetHelp@ChildrensAL.or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tHelp@chsys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3352800"/>
            <a:ext cx="9144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8000" b="1" i="1" dirty="0" smtClean="0">
                <a:ln>
                  <a:solidFill>
                    <a:srgbClr val="CC0000"/>
                  </a:solidFill>
                </a:ln>
                <a:solidFill>
                  <a:schemeClr val="tx2"/>
                </a:solidFill>
              </a:rPr>
              <a:t>to</a:t>
            </a:r>
            <a:r>
              <a:rPr lang="en-US" sz="8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 </a:t>
            </a:r>
            <a:r>
              <a:rPr lang="en-US" sz="80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Demi ITC" pitchFamily="34" charset="0"/>
              </a:rPr>
              <a:t>Micromedex</a:t>
            </a:r>
          </a:p>
          <a:p>
            <a:pPr algn="ctr">
              <a:spcBef>
                <a:spcPct val="20000"/>
              </a:spcBef>
            </a:pPr>
            <a:r>
              <a:rPr lang="en-US" sz="8500" b="1" i="1" dirty="0" smtClean="0">
                <a:ln>
                  <a:solidFill>
                    <a:srgbClr val="CC0000"/>
                  </a:solidFill>
                </a:ln>
                <a:solidFill>
                  <a:srgbClr val="002060"/>
                </a:solidFill>
              </a:rPr>
              <a:t>360 Care Insights</a:t>
            </a:r>
            <a:endParaRPr lang="en-US" sz="8500" b="1" dirty="0">
              <a:ln w="3175" cmpd="sng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Eras Demi ITC" pitchFamily="34" charset="0"/>
            </a:endParaRPr>
          </a:p>
          <a:p>
            <a:pPr algn="ctr">
              <a:spcBef>
                <a:spcPct val="20000"/>
              </a:spcBef>
            </a:pPr>
            <a:endParaRPr lang="en-US" sz="3200" b="1" dirty="0">
              <a:latin typeface="Eras Demi ITC" pitchFamily="34" charset="0"/>
            </a:endParaRPr>
          </a:p>
        </p:txBody>
      </p:sp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648269" y="1447800"/>
            <a:ext cx="7886131" cy="19050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94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40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100000">
                      <a:srgbClr val="A9A753"/>
                    </a:gs>
                  </a:gsLst>
                  <a:lin ang="5400000" scaled="1"/>
                </a:gradFill>
                <a:latin typeface="Eras Demi ITC"/>
              </a:rPr>
              <a:t>PHYSICIAN’S GUIDE</a:t>
            </a:r>
            <a:endParaRPr lang="en-US" sz="40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FF"/>
                  </a:gs>
                  <a:gs pos="100000">
                    <a:srgbClr val="A9A753"/>
                  </a:gs>
                </a:gsLst>
                <a:lin ang="5400000" scaled="1"/>
              </a:gradFill>
              <a:latin typeface="Eras Demi ITC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52400" y="6428096"/>
            <a:ext cx="899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tx2"/>
                </a:solidFill>
              </a:rPr>
              <a:t>Use </a:t>
            </a:r>
            <a:r>
              <a:rPr lang="en-US" sz="2400" b="1" i="1" dirty="0" smtClean="0">
                <a:ln>
                  <a:solidFill>
                    <a:srgbClr val="CC0000"/>
                  </a:solidFill>
                </a:ln>
                <a:solidFill>
                  <a:schemeClr val="tx2"/>
                </a:solidFill>
              </a:rPr>
              <a:t>Page</a:t>
            </a:r>
            <a:r>
              <a:rPr lang="en-US" sz="2400" b="1" dirty="0" smtClean="0">
                <a:ln>
                  <a:solidFill>
                    <a:srgbClr val="CC0000"/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US" sz="2400" b="1" i="1" dirty="0" smtClean="0">
                <a:ln>
                  <a:solidFill>
                    <a:srgbClr val="CC0000"/>
                  </a:solidFill>
                </a:ln>
                <a:solidFill>
                  <a:schemeClr val="tx2"/>
                </a:solidFill>
              </a:rPr>
              <a:t>Down</a:t>
            </a:r>
            <a:r>
              <a:rPr lang="en-US" sz="2400" b="1" dirty="0" smtClean="0">
                <a:ln>
                  <a:solidFill>
                    <a:srgbClr val="CC0000"/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US" sz="2400" b="1" i="1" dirty="0" smtClean="0">
                <a:solidFill>
                  <a:schemeClr val="tx2"/>
                </a:solidFill>
              </a:rPr>
              <a:t>to advance through Guide</a:t>
            </a:r>
            <a:endParaRPr lang="en-US" sz="2400" b="1" i="1" dirty="0">
              <a:solidFill>
                <a:schemeClr val="tx2"/>
              </a:solidFill>
            </a:endParaRPr>
          </a:p>
        </p:txBody>
      </p:sp>
      <p:pic>
        <p:nvPicPr>
          <p:cNvPr id="5" name="Picture 4" descr="CHS Expansion.JPG"/>
          <p:cNvPicPr>
            <a:picLocks noChangeAspect="1"/>
          </p:cNvPicPr>
          <p:nvPr/>
        </p:nvPicPr>
        <p:blipFill>
          <a:blip r:embed="rId3" cstate="print"/>
          <a:srcRect l="8333" t="11286"/>
          <a:stretch>
            <a:fillRect/>
          </a:stretch>
        </p:blipFill>
        <p:spPr>
          <a:xfrm>
            <a:off x="48904" y="56498"/>
            <a:ext cx="1676400" cy="1197958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09800" y="228600"/>
            <a:ext cx="5492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</a:rPr>
              <a:t>Children’s </a:t>
            </a:r>
            <a:r>
              <a:rPr lang="en-US" sz="3200" b="1" dirty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</a:rPr>
              <a:t>of </a:t>
            </a:r>
            <a:r>
              <a:rPr lang="en-US" sz="3200" b="1" dirty="0" smtClean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</a:rPr>
              <a:t>Alabama</a:t>
            </a:r>
            <a:endParaRPr lang="en-US" sz="3200" b="1" u="sng" dirty="0">
              <a:solidFill>
                <a:srgbClr val="00B0F0"/>
              </a:solidFill>
            </a:endParaRPr>
          </a:p>
        </p:txBody>
      </p:sp>
      <p:pic>
        <p:nvPicPr>
          <p:cNvPr id="7" name="Picture 6" descr="COALogo.gif"/>
          <p:cNvPicPr>
            <a:picLocks noChangeAspect="1"/>
          </p:cNvPicPr>
          <p:nvPr/>
        </p:nvPicPr>
        <p:blipFill>
          <a:blip r:embed="rId4" cstate="print"/>
          <a:srcRect r="40000"/>
          <a:stretch>
            <a:fillRect/>
          </a:stretch>
        </p:blipFill>
        <p:spPr>
          <a:xfrm>
            <a:off x="8417256" y="46346"/>
            <a:ext cx="685800" cy="97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/>
          <p:cNvPicPr>
            <a:picLocks noChangeAspect="1" noChangeArrowheads="1"/>
          </p:cNvPicPr>
          <p:nvPr/>
        </p:nvPicPr>
        <p:blipFill>
          <a:blip r:embed="rId3" cstate="print"/>
          <a:srcRect l="13388" t="5225" r="21967" b="4832"/>
          <a:stretch>
            <a:fillRect/>
          </a:stretch>
        </p:blipFill>
        <p:spPr bwMode="auto">
          <a:xfrm>
            <a:off x="311150" y="1892300"/>
            <a:ext cx="3767138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11"/>
          <p:cNvPicPr>
            <a:picLocks noChangeAspect="1" noChangeArrowheads="1"/>
          </p:cNvPicPr>
          <p:nvPr/>
        </p:nvPicPr>
        <p:blipFill>
          <a:blip r:embed="rId4" cstate="print"/>
          <a:srcRect l="53201" t="10806" b="62527"/>
          <a:stretch>
            <a:fillRect/>
          </a:stretch>
        </p:blipFill>
        <p:spPr bwMode="auto">
          <a:xfrm>
            <a:off x="146050" y="1152525"/>
            <a:ext cx="40386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4133850" y="1289050"/>
            <a:ext cx="1690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99"/>
                </a:solidFill>
              </a:rPr>
              <a:t>On Computer</a:t>
            </a:r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486525" y="1831975"/>
            <a:ext cx="196691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b="1" kern="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On iPhone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309813" y="0"/>
            <a:ext cx="49291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4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Adding Patients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901825" y="1697038"/>
            <a:ext cx="1597025" cy="223837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8" name="Picture 12" descr="IMG_0857.png"/>
          <p:cNvPicPr>
            <a:picLocks noChangeAspect="1"/>
          </p:cNvPicPr>
          <p:nvPr/>
        </p:nvPicPr>
        <p:blipFill>
          <a:blip r:embed="rId5" cstate="print"/>
          <a:srcRect l="2658" t="4556" r="2025"/>
          <a:stretch>
            <a:fillRect/>
          </a:stretch>
        </p:blipFill>
        <p:spPr bwMode="auto">
          <a:xfrm>
            <a:off x="4591050" y="1819275"/>
            <a:ext cx="2293938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Box 13"/>
          <p:cNvSpPr txBox="1">
            <a:spLocks noChangeArrowheads="1"/>
          </p:cNvSpPr>
          <p:nvPr/>
        </p:nvSpPr>
        <p:spPr bwMode="auto">
          <a:xfrm>
            <a:off x="173038" y="5403850"/>
            <a:ext cx="8851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To manually </a:t>
            </a:r>
            <a:r>
              <a:rPr lang="en-US" sz="1600" b="1" dirty="0"/>
              <a:t>add</a:t>
            </a:r>
            <a:r>
              <a:rPr lang="en-US" sz="1600" dirty="0"/>
              <a:t> a patient to a List, search for the patient by </a:t>
            </a:r>
            <a:r>
              <a:rPr lang="en-US" sz="1600" dirty="0">
                <a:solidFill>
                  <a:srgbClr val="FFC000"/>
                </a:solidFill>
              </a:rPr>
              <a:t>Name</a:t>
            </a:r>
            <a:r>
              <a:rPr lang="en-US" sz="1600" dirty="0"/>
              <a:t> or 7 digit </a:t>
            </a:r>
            <a:r>
              <a:rPr lang="en-US" sz="1600" dirty="0">
                <a:solidFill>
                  <a:srgbClr val="FFFF00"/>
                </a:solidFill>
              </a:rPr>
              <a:t>Medical Record Number</a:t>
            </a:r>
            <a:r>
              <a:rPr lang="en-US" sz="1600" dirty="0"/>
              <a:t> (MRNUM) and then select the patient name &amp; the List to which the patient should be added</a:t>
            </a:r>
          </a:p>
          <a:p>
            <a:endParaRPr lang="en-US" sz="1600" dirty="0"/>
          </a:p>
          <a:p>
            <a:r>
              <a:rPr lang="en-US" sz="1600" dirty="0"/>
              <a:t>Patients adds should only be </a:t>
            </a:r>
            <a:r>
              <a:rPr lang="en-US" sz="1600" i="1" dirty="0"/>
              <a:t>temporary &amp; a</a:t>
            </a:r>
            <a:r>
              <a:rPr lang="en-US" sz="1600" dirty="0"/>
              <a:t>ll manually added patients must be manually </a:t>
            </a:r>
            <a:r>
              <a:rPr lang="en-US" sz="1600" u="sng" dirty="0"/>
              <a:t>deleted</a:t>
            </a:r>
          </a:p>
        </p:txBody>
      </p:sp>
      <p:sp>
        <p:nvSpPr>
          <p:cNvPr id="15" name="Oval 14"/>
          <p:cNvSpPr/>
          <p:nvPr/>
        </p:nvSpPr>
        <p:spPr>
          <a:xfrm>
            <a:off x="5924550" y="4929188"/>
            <a:ext cx="841375" cy="3746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122363" y="4624388"/>
            <a:ext cx="839787" cy="3746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00075" y="2054225"/>
            <a:ext cx="841375" cy="37465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740275" y="2114550"/>
            <a:ext cx="841375" cy="37623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54" name="Rectangle 19"/>
          <p:cNvSpPr>
            <a:spLocks noChangeArrowheads="1"/>
          </p:cNvSpPr>
          <p:nvPr/>
        </p:nvSpPr>
        <p:spPr bwMode="auto">
          <a:xfrm>
            <a:off x="6858000" y="2146300"/>
            <a:ext cx="228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*Always </a:t>
            </a:r>
            <a:r>
              <a:rPr lang="en-US" sz="1600" b="1">
                <a:solidFill>
                  <a:srgbClr val="7030A0"/>
                </a:solidFill>
              </a:rPr>
              <a:t>Sync</a:t>
            </a:r>
            <a:r>
              <a:rPr lang="en-US" sz="1600"/>
              <a:t>      after adding any patients on a mobile device</a:t>
            </a:r>
          </a:p>
        </p:txBody>
      </p:sp>
      <p:pic>
        <p:nvPicPr>
          <p:cNvPr id="10255" name="Picture 20" descr="IMG_0859.png"/>
          <p:cNvPicPr>
            <a:picLocks noChangeAspect="1"/>
          </p:cNvPicPr>
          <p:nvPr/>
        </p:nvPicPr>
        <p:blipFill>
          <a:blip r:embed="rId6" cstate="print"/>
          <a:srcRect l="1868" t="92355" r="89067" b="1778"/>
          <a:stretch>
            <a:fillRect/>
          </a:stretch>
        </p:blipFill>
        <p:spPr bwMode="auto">
          <a:xfrm>
            <a:off x="8247371" y="2196152"/>
            <a:ext cx="239094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/>
          <p:nvPr/>
        </p:nvCxnSpPr>
        <p:spPr>
          <a:xfrm flipH="1">
            <a:off x="2286000" y="3657600"/>
            <a:ext cx="457200" cy="1295400"/>
          </a:xfrm>
          <a:prstGeom prst="straightConnector1">
            <a:avLst/>
          </a:prstGeom>
          <a:ln w="4445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905000" y="2895600"/>
            <a:ext cx="609600" cy="0"/>
          </a:xfrm>
          <a:prstGeom prst="straightConnector1">
            <a:avLst/>
          </a:prstGeom>
          <a:ln w="4445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63" y="1066800"/>
            <a:ext cx="6989762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Line 8"/>
          <p:cNvSpPr>
            <a:spLocks noChangeShapeType="1"/>
          </p:cNvSpPr>
          <p:nvPr/>
        </p:nvSpPr>
        <p:spPr bwMode="auto">
          <a:xfrm flipH="1" flipV="1">
            <a:off x="688975" y="2597150"/>
            <a:ext cx="361950" cy="655638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98525" y="3217863"/>
            <a:ext cx="5876925" cy="1416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red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indicates that a patient was manually added to a list; click the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remove the patient</a:t>
            </a:r>
          </a:p>
          <a:p>
            <a:pPr>
              <a:defRPr/>
            </a:pPr>
            <a:r>
              <a:rPr 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Note: “N/A” in Room column indicates an outpatient or a manually-added inpatient who has been discharged</a:t>
            </a:r>
          </a:p>
          <a:p>
            <a:pPr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7040563" y="1014413"/>
            <a:ext cx="1692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99"/>
                </a:solidFill>
              </a:rPr>
              <a:t>On Computer</a:t>
            </a:r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868988" y="4902200"/>
            <a:ext cx="196691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b="1" kern="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On iPhone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157413" y="0"/>
            <a:ext cx="49291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4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Deleting Patients</a:t>
            </a:r>
          </a:p>
        </p:txBody>
      </p:sp>
      <p:pic>
        <p:nvPicPr>
          <p:cNvPr id="11272" name="Picture 12" descr="IMG_0858.png"/>
          <p:cNvPicPr>
            <a:picLocks noChangeAspect="1"/>
          </p:cNvPicPr>
          <p:nvPr/>
        </p:nvPicPr>
        <p:blipFill>
          <a:blip r:embed="rId4" cstate="print"/>
          <a:srcRect t="67506" b="8923"/>
          <a:stretch>
            <a:fillRect/>
          </a:stretch>
        </p:blipFill>
        <p:spPr bwMode="auto">
          <a:xfrm>
            <a:off x="3594100" y="4929188"/>
            <a:ext cx="2663825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60338" y="4937125"/>
            <a:ext cx="2959100" cy="1152525"/>
            <a:chOff x="160113" y="4937760"/>
            <a:chExt cx="2959267" cy="1152144"/>
          </a:xfrm>
        </p:grpSpPr>
        <p:pic>
          <p:nvPicPr>
            <p:cNvPr id="11280" name="Picture 14" descr="IMG_0859.png"/>
            <p:cNvPicPr>
              <a:picLocks noChangeAspect="1"/>
            </p:cNvPicPr>
            <p:nvPr/>
          </p:nvPicPr>
          <p:blipFill>
            <a:blip r:embed="rId5" cstate="print"/>
            <a:srcRect r="333" b="71327"/>
            <a:stretch>
              <a:fillRect/>
            </a:stretch>
          </p:blipFill>
          <p:spPr bwMode="auto">
            <a:xfrm>
              <a:off x="160113" y="4937760"/>
              <a:ext cx="2959267" cy="1152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1" name="TextBox 15"/>
            <p:cNvSpPr txBox="1">
              <a:spLocks noChangeArrowheads="1"/>
            </p:cNvSpPr>
            <p:nvPr/>
          </p:nvSpPr>
          <p:spPr bwMode="auto">
            <a:xfrm>
              <a:off x="541922" y="5758291"/>
              <a:ext cx="1418254" cy="307777"/>
            </a:xfrm>
            <a:prstGeom prst="rect">
              <a:avLst/>
            </a:prstGeom>
            <a:solidFill>
              <a:srgbClr val="F8F8F8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&lt;patient name&gt;</a:t>
              </a:r>
            </a:p>
          </p:txBody>
        </p:sp>
      </p:grpSp>
      <p:sp>
        <p:nvSpPr>
          <p:cNvPr id="11274" name="TextBox 19"/>
          <p:cNvSpPr txBox="1">
            <a:spLocks noChangeArrowheads="1"/>
          </p:cNvSpPr>
          <p:nvPr/>
        </p:nvSpPr>
        <p:spPr bwMode="auto">
          <a:xfrm>
            <a:off x="3992563" y="5532438"/>
            <a:ext cx="1417637" cy="307975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&lt;patient name&gt;</a:t>
            </a:r>
          </a:p>
        </p:txBody>
      </p:sp>
      <p:sp>
        <p:nvSpPr>
          <p:cNvPr id="11275" name="Line 8"/>
          <p:cNvSpPr>
            <a:spLocks noChangeShapeType="1"/>
          </p:cNvSpPr>
          <p:nvPr/>
        </p:nvSpPr>
        <p:spPr bwMode="auto">
          <a:xfrm flipV="1">
            <a:off x="2276475" y="5546725"/>
            <a:ext cx="393700" cy="3175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Line 8"/>
          <p:cNvSpPr>
            <a:spLocks noChangeShapeType="1"/>
          </p:cNvSpPr>
          <p:nvPr/>
        </p:nvSpPr>
        <p:spPr bwMode="auto">
          <a:xfrm flipV="1">
            <a:off x="3160713" y="5534025"/>
            <a:ext cx="393700" cy="4763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373438" y="5913438"/>
            <a:ext cx="546893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symbol allows removal of a patient that was manually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added to a list;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 (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Hide if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manually added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78" name="Picture 23" descr="IMG_0858.png"/>
          <p:cNvPicPr>
            <a:picLocks noChangeAspect="1"/>
          </p:cNvPicPr>
          <p:nvPr/>
        </p:nvPicPr>
        <p:blipFill>
          <a:blip r:embed="rId4" cstate="print"/>
          <a:srcRect l="7666" t="84744" r="85812" b="10680"/>
          <a:stretch>
            <a:fillRect/>
          </a:stretch>
        </p:blipFill>
        <p:spPr bwMode="auto">
          <a:xfrm>
            <a:off x="6643048" y="6297304"/>
            <a:ext cx="1730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24" descr="IMG_0858.png"/>
          <p:cNvPicPr>
            <a:picLocks noChangeAspect="1"/>
          </p:cNvPicPr>
          <p:nvPr/>
        </p:nvPicPr>
        <p:blipFill>
          <a:blip r:embed="rId4" cstate="print"/>
          <a:srcRect l="7666" t="84744" r="85812" b="10680"/>
          <a:stretch>
            <a:fillRect/>
          </a:stretch>
        </p:blipFill>
        <p:spPr bwMode="auto">
          <a:xfrm>
            <a:off x="3948752" y="6019800"/>
            <a:ext cx="1730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0" y="0"/>
            <a:ext cx="541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200" b="1">
              <a:solidFill>
                <a:srgbClr val="000099"/>
              </a:solidFill>
              <a:latin typeface="Tahoma" pitchFamily="34" charset="0"/>
            </a:endParaRPr>
          </a:p>
        </p:txBody>
      </p:sp>
      <p:pic>
        <p:nvPicPr>
          <p:cNvPr id="12291" name="Picture 15"/>
          <p:cNvPicPr>
            <a:picLocks noChangeAspect="1" noChangeArrowheads="1"/>
          </p:cNvPicPr>
          <p:nvPr/>
        </p:nvPicPr>
        <p:blipFill>
          <a:blip r:embed="rId3" cstate="print"/>
          <a:srcRect r="38742" b="63982"/>
          <a:stretch>
            <a:fillRect/>
          </a:stretch>
        </p:blipFill>
        <p:spPr bwMode="auto">
          <a:xfrm>
            <a:off x="136525" y="831850"/>
            <a:ext cx="5522913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5595938" y="777875"/>
            <a:ext cx="1692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99"/>
                </a:solidFill>
              </a:rPr>
              <a:t>On Computer</a:t>
            </a:r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508625" y="3057525"/>
            <a:ext cx="15589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b="1" kern="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On iPhone</a:t>
            </a:r>
          </a:p>
        </p:txBody>
      </p:sp>
      <p:sp>
        <p:nvSpPr>
          <p:cNvPr id="6" name="Rectangle 5"/>
          <p:cNvSpPr/>
          <p:nvPr/>
        </p:nvSpPr>
        <p:spPr>
          <a:xfrm>
            <a:off x="1663700" y="0"/>
            <a:ext cx="6346825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Patient Demographics</a:t>
            </a:r>
          </a:p>
        </p:txBody>
      </p:sp>
      <p:pic>
        <p:nvPicPr>
          <p:cNvPr id="12295" name="Picture 6" descr="IMG_0860.png"/>
          <p:cNvPicPr>
            <a:picLocks noChangeAspect="1"/>
          </p:cNvPicPr>
          <p:nvPr/>
        </p:nvPicPr>
        <p:blipFill>
          <a:blip r:embed="rId4" cstate="print"/>
          <a:srcRect t="4546"/>
          <a:stretch>
            <a:fillRect/>
          </a:stretch>
        </p:blipFill>
        <p:spPr bwMode="auto">
          <a:xfrm>
            <a:off x="3144838" y="3090863"/>
            <a:ext cx="254952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H="1">
            <a:off x="3638550" y="4700588"/>
            <a:ext cx="2095500" cy="1663700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7" name="TextBox 11"/>
          <p:cNvSpPr txBox="1">
            <a:spLocks noChangeArrowheads="1"/>
          </p:cNvSpPr>
          <p:nvPr/>
        </p:nvSpPr>
        <p:spPr bwMode="auto">
          <a:xfrm>
            <a:off x="171450" y="3538538"/>
            <a:ext cx="2946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Select a patient then the </a:t>
            </a:r>
            <a:r>
              <a:rPr lang="en-US" sz="2400" b="1" dirty="0"/>
              <a:t>Patient Demographics/Info </a:t>
            </a:r>
            <a:r>
              <a:rPr lang="en-US" sz="2400" dirty="0" smtClean="0"/>
              <a:t>tab to view available information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8" descr="IMG_0864.png"/>
          <p:cNvPicPr>
            <a:picLocks noChangeAspect="1"/>
          </p:cNvPicPr>
          <p:nvPr/>
        </p:nvPicPr>
        <p:blipFill>
          <a:blip r:embed="rId3" cstate="print"/>
          <a:srcRect t="15466"/>
          <a:stretch>
            <a:fillRect/>
          </a:stretch>
        </p:blipFill>
        <p:spPr bwMode="auto">
          <a:xfrm>
            <a:off x="4452938" y="3282950"/>
            <a:ext cx="2541587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9" descr="IMG_0860.png"/>
          <p:cNvPicPr>
            <a:picLocks noChangeAspect="1"/>
          </p:cNvPicPr>
          <p:nvPr/>
        </p:nvPicPr>
        <p:blipFill>
          <a:blip r:embed="rId4" cstate="print"/>
          <a:srcRect t="4546" b="85646"/>
          <a:stretch>
            <a:fillRect/>
          </a:stretch>
        </p:blipFill>
        <p:spPr bwMode="auto">
          <a:xfrm>
            <a:off x="4452938" y="2908300"/>
            <a:ext cx="25479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1"/>
          <p:cNvPicPr>
            <a:picLocks noChangeAspect="1" noChangeArrowheads="1"/>
          </p:cNvPicPr>
          <p:nvPr/>
        </p:nvPicPr>
        <p:blipFill>
          <a:blip r:embed="rId5" cstate="print"/>
          <a:srcRect l="1128" t="5624" r="755" b="15633"/>
          <a:stretch>
            <a:fillRect/>
          </a:stretch>
        </p:blipFill>
        <p:spPr bwMode="auto">
          <a:xfrm>
            <a:off x="192088" y="887413"/>
            <a:ext cx="68484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2"/>
          <p:cNvPicPr>
            <a:picLocks noChangeAspect="1" noChangeArrowheads="1"/>
          </p:cNvPicPr>
          <p:nvPr/>
        </p:nvPicPr>
        <p:blipFill>
          <a:blip r:embed="rId6" cstate="print"/>
          <a:srcRect t="11360" r="1813" b="45358"/>
          <a:stretch>
            <a:fillRect/>
          </a:stretch>
        </p:blipFill>
        <p:spPr bwMode="auto">
          <a:xfrm>
            <a:off x="2197100" y="1563688"/>
            <a:ext cx="4833938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794500" y="2874963"/>
            <a:ext cx="159067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b="1" kern="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On iPhone</a:t>
            </a:r>
          </a:p>
        </p:txBody>
      </p:sp>
      <p:sp>
        <p:nvSpPr>
          <p:cNvPr id="8" name="Rectangle 7"/>
          <p:cNvSpPr/>
          <p:nvPr/>
        </p:nvSpPr>
        <p:spPr>
          <a:xfrm>
            <a:off x="1816100" y="0"/>
            <a:ext cx="58801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Patient Medications</a:t>
            </a:r>
          </a:p>
        </p:txBody>
      </p:sp>
      <p:sp>
        <p:nvSpPr>
          <p:cNvPr id="13320" name="TextBox 8"/>
          <p:cNvSpPr txBox="1">
            <a:spLocks noChangeArrowheads="1"/>
          </p:cNvSpPr>
          <p:nvPr/>
        </p:nvSpPr>
        <p:spPr bwMode="auto">
          <a:xfrm>
            <a:off x="6958013" y="822325"/>
            <a:ext cx="1692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99"/>
                </a:solidFill>
              </a:rPr>
              <a:t>On Computer</a:t>
            </a:r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58825" y="512763"/>
            <a:ext cx="411163" cy="411162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940425" y="3252788"/>
            <a:ext cx="411163" cy="411162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864225" y="5735638"/>
            <a:ext cx="411163" cy="412750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877050" y="1417638"/>
            <a:ext cx="365125" cy="365125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5" name="TextBox 21"/>
          <p:cNvSpPr txBox="1">
            <a:spLocks noChangeArrowheads="1"/>
          </p:cNvSpPr>
          <p:nvPr/>
        </p:nvSpPr>
        <p:spPr bwMode="auto">
          <a:xfrm>
            <a:off x="171450" y="3382963"/>
            <a:ext cx="409575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000" dirty="0"/>
              <a:t>Select a patient then the </a:t>
            </a:r>
            <a:r>
              <a:rPr lang="en-US" sz="2000" b="1" dirty="0"/>
              <a:t>Results/Meds </a:t>
            </a:r>
            <a:r>
              <a:rPr lang="en-US" sz="2000" dirty="0"/>
              <a:t>tab</a:t>
            </a:r>
          </a:p>
          <a:p>
            <a:endParaRPr lang="en-US" sz="2000" dirty="0"/>
          </a:p>
          <a:p>
            <a:pPr>
              <a:buFontTx/>
              <a:buChar char="-"/>
            </a:pPr>
            <a:r>
              <a:rPr lang="en-US" sz="2000" dirty="0"/>
              <a:t>Select to filter by ALL, Active, PRN, Hold or Discontinued/DC</a:t>
            </a:r>
          </a:p>
          <a:p>
            <a:endParaRPr lang="en-US" dirty="0"/>
          </a:p>
          <a:p>
            <a:r>
              <a:rPr lang="en-US" dirty="0"/>
              <a:t>Note: Discontinued medications will show for 48 hours with red highlighting and D/C! beside the drug name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303838" y="3273425"/>
            <a:ext cx="2303462" cy="3300413"/>
            <a:chOff x="5303520" y="3273552"/>
            <a:chExt cx="2304288" cy="3300984"/>
          </a:xfrm>
        </p:grpSpPr>
        <p:pic>
          <p:nvPicPr>
            <p:cNvPr id="14351" name="Picture 22" descr="IMG_0864.png"/>
            <p:cNvPicPr>
              <a:picLocks noChangeAspect="1"/>
            </p:cNvPicPr>
            <p:nvPr/>
          </p:nvPicPr>
          <p:blipFill>
            <a:blip r:embed="rId3" cstate="print"/>
            <a:srcRect t="14285"/>
            <a:stretch>
              <a:fillRect/>
            </a:stretch>
          </p:blipFill>
          <p:spPr bwMode="auto">
            <a:xfrm>
              <a:off x="5303520" y="3611880"/>
              <a:ext cx="2304288" cy="2962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2" name="Picture 23" descr="IMG_0860.png"/>
            <p:cNvPicPr>
              <a:picLocks noChangeAspect="1"/>
            </p:cNvPicPr>
            <p:nvPr/>
          </p:nvPicPr>
          <p:blipFill>
            <a:blip r:embed="rId4" cstate="print"/>
            <a:srcRect t="4546" b="85646"/>
            <a:stretch>
              <a:fillRect/>
            </a:stretch>
          </p:blipFill>
          <p:spPr bwMode="auto">
            <a:xfrm>
              <a:off x="5305230" y="3273552"/>
              <a:ext cx="2299530" cy="338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614613" y="3270250"/>
            <a:ext cx="2306637" cy="3303588"/>
            <a:chOff x="2979606" y="3270504"/>
            <a:chExt cx="2307652" cy="3304032"/>
          </a:xfrm>
        </p:grpSpPr>
        <p:pic>
          <p:nvPicPr>
            <p:cNvPr id="14349" name="Picture 20" descr="IMG_0861.png"/>
            <p:cNvPicPr>
              <a:picLocks noChangeAspect="1"/>
            </p:cNvPicPr>
            <p:nvPr/>
          </p:nvPicPr>
          <p:blipFill>
            <a:blip r:embed="rId5" cstate="print"/>
            <a:srcRect t="14362"/>
            <a:stretch>
              <a:fillRect/>
            </a:stretch>
          </p:blipFill>
          <p:spPr bwMode="auto">
            <a:xfrm>
              <a:off x="2980944" y="3611880"/>
              <a:ext cx="2306314" cy="2962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0" name="Picture 25" descr="IMG_0860.png"/>
            <p:cNvPicPr>
              <a:picLocks noChangeAspect="1"/>
            </p:cNvPicPr>
            <p:nvPr/>
          </p:nvPicPr>
          <p:blipFill>
            <a:blip r:embed="rId4" cstate="print"/>
            <a:srcRect t="4546" b="85646"/>
            <a:stretch>
              <a:fillRect/>
            </a:stretch>
          </p:blipFill>
          <p:spPr bwMode="auto">
            <a:xfrm>
              <a:off x="2979606" y="3270504"/>
              <a:ext cx="2299530" cy="338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340" name="Picture 11"/>
          <p:cNvPicPr>
            <a:picLocks noChangeAspect="1" noChangeArrowheads="1"/>
          </p:cNvPicPr>
          <p:nvPr/>
        </p:nvPicPr>
        <p:blipFill>
          <a:blip r:embed="rId6" cstate="print"/>
          <a:srcRect t="2577" r="3906" b="59157"/>
          <a:stretch>
            <a:fillRect/>
          </a:stretch>
        </p:blipFill>
        <p:spPr bwMode="auto">
          <a:xfrm>
            <a:off x="109538" y="923925"/>
            <a:ext cx="749776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443788" y="3221038"/>
            <a:ext cx="15906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b="1" kern="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On iPhone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0" y="0"/>
            <a:ext cx="442595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Patient Results</a:t>
            </a:r>
          </a:p>
        </p:txBody>
      </p:sp>
      <p:sp>
        <p:nvSpPr>
          <p:cNvPr id="14343" name="TextBox 8"/>
          <p:cNvSpPr txBox="1">
            <a:spLocks noChangeArrowheads="1"/>
          </p:cNvSpPr>
          <p:nvPr/>
        </p:nvSpPr>
        <p:spPr bwMode="auto">
          <a:xfrm>
            <a:off x="7562850" y="877888"/>
            <a:ext cx="1690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99"/>
                </a:solidFill>
              </a:rPr>
              <a:t>On Computer</a:t>
            </a:r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12788" y="1162050"/>
            <a:ext cx="411162" cy="411163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471863" y="3673475"/>
            <a:ext cx="411162" cy="411163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810125" y="4224338"/>
            <a:ext cx="487363" cy="3175"/>
          </a:xfrm>
          <a:prstGeom prst="straightConnector1">
            <a:avLst/>
          </a:prstGeom>
          <a:ln w="44450">
            <a:solidFill>
              <a:srgbClr val="3A5DF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489450" y="5870575"/>
            <a:ext cx="366713" cy="365125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8" name="TextBox 21"/>
          <p:cNvSpPr txBox="1">
            <a:spLocks noChangeArrowheads="1"/>
          </p:cNvSpPr>
          <p:nvPr/>
        </p:nvSpPr>
        <p:spPr bwMode="auto">
          <a:xfrm>
            <a:off x="152400" y="3200400"/>
            <a:ext cx="23622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000" dirty="0"/>
              <a:t>Select a patient then the </a:t>
            </a:r>
            <a:r>
              <a:rPr lang="en-US" sz="2000" b="1" dirty="0"/>
              <a:t>Results </a:t>
            </a:r>
            <a:r>
              <a:rPr lang="en-US" sz="2000" dirty="0"/>
              <a:t>tab</a:t>
            </a:r>
          </a:p>
          <a:p>
            <a:pPr>
              <a:buFontTx/>
              <a:buChar char="-"/>
            </a:pPr>
            <a:r>
              <a:rPr lang="en-US" sz="2000" dirty="0" smtClean="0"/>
              <a:t>Select </a:t>
            </a:r>
            <a:r>
              <a:rPr lang="en-US" sz="2000" dirty="0"/>
              <a:t>to desired Results </a:t>
            </a:r>
            <a:r>
              <a:rPr lang="en-US" sz="2000" b="1" dirty="0"/>
              <a:t>Type</a:t>
            </a:r>
          </a:p>
          <a:p>
            <a:pPr>
              <a:buFontTx/>
              <a:buChar char="-"/>
            </a:pPr>
            <a:endParaRPr lang="en-US" b="1" dirty="0">
              <a:solidFill>
                <a:srgbClr val="000099"/>
              </a:solidFill>
            </a:endParaRPr>
          </a:p>
          <a:p>
            <a:r>
              <a:rPr lang="en-US" sz="1600" b="1" dirty="0"/>
              <a:t>(Number) indicates the number of results available</a:t>
            </a:r>
          </a:p>
          <a:p>
            <a:endParaRPr lang="en-US" sz="1600" b="1" dirty="0"/>
          </a:p>
          <a:p>
            <a:r>
              <a:rPr lang="en-US" sz="1600" b="1" dirty="0"/>
              <a:t>Values in </a:t>
            </a:r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1600" b="1" dirty="0"/>
              <a:t>indicate a critical lab value</a:t>
            </a:r>
          </a:p>
          <a:p>
            <a:endParaRPr lang="en-US" sz="1600" dirty="0"/>
          </a:p>
          <a:p>
            <a:endParaRPr lang="en-US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7"/>
          <p:cNvSpPr txBox="1">
            <a:spLocks noChangeArrowheads="1"/>
          </p:cNvSpPr>
          <p:nvPr/>
        </p:nvSpPr>
        <p:spPr bwMode="auto">
          <a:xfrm>
            <a:off x="466725" y="165100"/>
            <a:ext cx="83026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For questions or assistance </a:t>
            </a:r>
            <a:r>
              <a:rPr lang="en-US" sz="3200" b="1" dirty="0" smtClean="0"/>
              <a:t>contact</a:t>
            </a:r>
            <a:endParaRPr lang="en-US" sz="3200" b="1" dirty="0"/>
          </a:p>
          <a:p>
            <a:pPr algn="ctr"/>
            <a:r>
              <a:rPr lang="en-US" sz="3200" b="1" dirty="0" smtClean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</a:rPr>
              <a:t>Children’s </a:t>
            </a:r>
            <a:r>
              <a:rPr lang="en-US" sz="3200" b="1" dirty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</a:rPr>
              <a:t>of Alabama </a:t>
            </a:r>
            <a:endParaRPr lang="en-US" sz="3200" b="1" dirty="0" smtClean="0">
              <a:ln>
                <a:solidFill>
                  <a:srgbClr val="CC0000"/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en-US" sz="3200" b="1" dirty="0" smtClean="0"/>
              <a:t>Customer </a:t>
            </a:r>
            <a:r>
              <a:rPr lang="en-US" sz="3200" b="1" dirty="0"/>
              <a:t>Support </a:t>
            </a:r>
          </a:p>
          <a:p>
            <a:pPr algn="ctr"/>
            <a:r>
              <a:rPr lang="en-US" sz="3200" i="1" dirty="0" smtClean="0"/>
              <a:t>(</a:t>
            </a:r>
            <a:r>
              <a:rPr lang="en-US" sz="3200" b="1" i="1" dirty="0" smtClean="0"/>
              <a:t>24 hours a day</a:t>
            </a:r>
            <a:r>
              <a:rPr lang="en-US" sz="3200" i="1" dirty="0" smtClean="0"/>
              <a:t>)</a:t>
            </a:r>
          </a:p>
          <a:p>
            <a:pPr algn="ctr"/>
            <a:endParaRPr lang="en-US" sz="3200" i="1" dirty="0"/>
          </a:p>
          <a:p>
            <a:pPr algn="ctr"/>
            <a:r>
              <a:rPr lang="en-US" sz="3200" u="sng" dirty="0">
                <a:solidFill>
                  <a:srgbClr val="FF0000"/>
                </a:solidFill>
                <a:hlinkClick r:id="rId3"/>
              </a:rPr>
              <a:t>Email: GetHelp@ChildrensAL.org</a:t>
            </a:r>
            <a:endParaRPr lang="en-US" sz="3200" u="sng" dirty="0">
              <a:solidFill>
                <a:srgbClr val="FF0000"/>
              </a:solidFill>
            </a:endParaRPr>
          </a:p>
          <a:p>
            <a:pPr algn="ctr"/>
            <a:endParaRPr lang="en-US" sz="3200" u="sng" dirty="0">
              <a:solidFill>
                <a:srgbClr val="00B0F0"/>
              </a:solidFill>
              <a:hlinkClick r:id="rId4"/>
            </a:endParaRPr>
          </a:p>
          <a:p>
            <a:pPr algn="ctr"/>
            <a:r>
              <a:rPr lang="en-US" sz="3200" u="sng" dirty="0">
                <a:solidFill>
                  <a:srgbClr val="00B0F0"/>
                </a:solidFill>
              </a:rPr>
              <a:t>Phone: 205-638-6568 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66800" y="5105400"/>
            <a:ext cx="6997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Thank you!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09600" y="1143000"/>
            <a:ext cx="8378825" cy="604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3200" b="1" dirty="0" smtClean="0">
              <a:solidFill>
                <a:srgbClr val="000099"/>
              </a:solidFill>
            </a:endParaRPr>
          </a:p>
          <a:p>
            <a:pPr algn="ctr"/>
            <a:endParaRPr lang="en-US" sz="1050" b="1" dirty="0">
              <a:solidFill>
                <a:srgbClr val="00009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tx2"/>
                </a:solidFill>
              </a:rPr>
              <a:t> 360 CI provides </a:t>
            </a:r>
            <a:r>
              <a:rPr lang="en-US" sz="3200" b="1" i="1" dirty="0" smtClean="0">
                <a:solidFill>
                  <a:srgbClr val="33CC33"/>
                </a:solidFill>
              </a:rPr>
              <a:t>view </a:t>
            </a:r>
            <a:r>
              <a:rPr lang="en-US" sz="3200" b="1" i="1" dirty="0">
                <a:solidFill>
                  <a:srgbClr val="33CC33"/>
                </a:solidFill>
              </a:rPr>
              <a:t>only </a:t>
            </a:r>
            <a:r>
              <a:rPr lang="en-US" sz="3200" b="1" dirty="0">
                <a:solidFill>
                  <a:schemeClr val="tx2"/>
                </a:solidFill>
              </a:rPr>
              <a:t>access to real time patient information collected from Children’s of Alabama (CoA) hospital systems including lab, radiology &amp; </a:t>
            </a:r>
            <a:r>
              <a:rPr lang="en-US" sz="3200" b="1" dirty="0" smtClean="0">
                <a:solidFill>
                  <a:schemeClr val="tx2"/>
                </a:solidFill>
              </a:rPr>
              <a:t>pharmacy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tx2"/>
                </a:solidFill>
              </a:rPr>
              <a:t> Information is presented </a:t>
            </a:r>
            <a:r>
              <a:rPr lang="en-US" sz="3200" b="1" dirty="0">
                <a:solidFill>
                  <a:schemeClr val="tx2"/>
                </a:solidFill>
              </a:rPr>
              <a:t>in a consolidated web-based view via a desktop computer </a:t>
            </a:r>
            <a:r>
              <a:rPr lang="en-US" sz="3200" b="1" dirty="0">
                <a:solidFill>
                  <a:srgbClr val="33CC33"/>
                </a:solidFill>
              </a:rPr>
              <a:t>or</a:t>
            </a:r>
            <a:r>
              <a:rPr lang="en-US" sz="3200" b="1" dirty="0">
                <a:solidFill>
                  <a:schemeClr val="tx2"/>
                </a:solidFill>
              </a:rPr>
              <a:t> a mobile device such as an iPhone</a:t>
            </a:r>
          </a:p>
          <a:p>
            <a:pPr algn="ctr"/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52400" y="4572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6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What is </a:t>
            </a:r>
            <a:r>
              <a:rPr lang="en-US" sz="46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360 Care Insights (CI)?</a:t>
            </a:r>
          </a:p>
          <a:p>
            <a:pPr>
              <a:defRPr/>
            </a:pPr>
            <a:r>
              <a:rPr lang="en-US" sz="2600" b="1" i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	Formerly known as MData &amp; Clinical </a:t>
            </a:r>
            <a:r>
              <a:rPr lang="en-US" sz="2600" b="1" i="1" kern="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Xpert</a:t>
            </a:r>
            <a:r>
              <a:rPr lang="en-US" sz="2600" b="1" i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US" sz="2600" b="1" i="1" kern="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597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Icons for Access to 360 CI </a:t>
            </a:r>
          </a:p>
        </p:txBody>
      </p:sp>
      <p:pic>
        <p:nvPicPr>
          <p:cNvPr id="30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6856" y="2514600"/>
            <a:ext cx="81908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https://encrypted-tbn2.gstatic.com/images?q=tbn:ANd9GcQrRVMjqAYApm6OLZhvwHDA4ULQr2wC8Vvr52CwysCLvXMgEm8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495800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981200" y="1371600"/>
            <a:ext cx="4987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</a:rPr>
              <a:t>Look for these icons</a:t>
            </a:r>
          </a:p>
        </p:txBody>
      </p:sp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3048000" y="2438400"/>
            <a:ext cx="5359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99"/>
                </a:solidFill>
              </a:rPr>
              <a:t>on </a:t>
            </a:r>
            <a:r>
              <a:rPr lang="en-US" sz="3200" b="1" dirty="0" smtClean="0">
                <a:solidFill>
                  <a:srgbClr val="000099"/>
                </a:solidFill>
              </a:rPr>
              <a:t>Children’s computer Desktop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227388" y="4376738"/>
            <a:ext cx="2306637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0099"/>
                </a:solidFill>
              </a:rPr>
              <a:t>on iPhone</a:t>
            </a:r>
          </a:p>
        </p:txBody>
      </p:sp>
      <p:pic>
        <p:nvPicPr>
          <p:cNvPr id="26626" name="Picture 2" descr="https://encrypted-tbn1.gstatic.com/images?q=tbn:ANd9GcTU6oEwR51w7mseDlyG33zUGG47H8GeiAAdk1_Z51CxOSjdRvg_9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4419600"/>
            <a:ext cx="838200" cy="8382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57200" y="5029200"/>
            <a:ext cx="8458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800" b="1" dirty="0" smtClean="0">
              <a:solidFill>
                <a:srgbClr val="000099"/>
              </a:solidFill>
            </a:endParaRPr>
          </a:p>
          <a:p>
            <a:pPr marL="0" lvl="1" algn="ctr">
              <a:defRPr/>
            </a:pPr>
            <a:r>
              <a:rPr lang="en-US" sz="2400" b="1" dirty="0" smtClean="0"/>
              <a:t>360 CI is accessible on &amp; </a:t>
            </a:r>
            <a:r>
              <a:rPr lang="en-US" sz="2400" b="1" i="1" dirty="0" smtClean="0"/>
              <a:t>off</a:t>
            </a:r>
            <a:r>
              <a:rPr lang="en-US" sz="2400" b="1" dirty="0" smtClean="0"/>
              <a:t> campus via an iPhone with Internet access if the app is loaded and setup properly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1712" y="304800"/>
            <a:ext cx="8142288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Web Address for Access </a:t>
            </a: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530225" y="1676400"/>
            <a:ext cx="8613775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/>
              <a:t>Enter the following address in</a:t>
            </a:r>
          </a:p>
          <a:p>
            <a:pPr algn="ctr">
              <a:defRPr/>
            </a:pPr>
            <a:r>
              <a:rPr lang="en-US" sz="3200" b="1" u="dash" dirty="0" smtClean="0"/>
              <a:t>Internet Explorer</a:t>
            </a:r>
          </a:p>
          <a:p>
            <a:pPr algn="ctr">
              <a:defRPr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(Chrome and other browsers may not function properly)</a:t>
            </a:r>
          </a:p>
          <a:p>
            <a:pPr algn="ctr">
              <a:defRPr/>
            </a:pPr>
            <a:endParaRPr lang="en-US" sz="3200" b="1" u="dash" dirty="0" smtClean="0"/>
          </a:p>
          <a:p>
            <a:pPr algn="ctr">
              <a:defRPr/>
            </a:pPr>
            <a:r>
              <a:rPr lang="en-US" sz="3200" b="1" dirty="0" smtClean="0"/>
              <a:t>On Children’s Campus: </a:t>
            </a:r>
            <a:r>
              <a:rPr lang="en-US" sz="3200" b="1" dirty="0" err="1" smtClean="0">
                <a:solidFill>
                  <a:srgbClr val="FFFF00"/>
                </a:solidFill>
              </a:rPr>
              <a:t>mdataweb</a:t>
            </a:r>
            <a:endParaRPr lang="en-US" sz="3200" b="1" dirty="0" smtClean="0"/>
          </a:p>
          <a:p>
            <a:pPr algn="ctr">
              <a:defRPr/>
            </a:pPr>
            <a:endParaRPr lang="en-US" sz="3200" b="1" dirty="0" smtClean="0"/>
          </a:p>
          <a:p>
            <a:pPr algn="ctr">
              <a:defRPr/>
            </a:pPr>
            <a:r>
              <a:rPr lang="en-US" sz="3200" b="1" dirty="0" smtClean="0"/>
              <a:t>Off Campus: </a:t>
            </a:r>
            <a:r>
              <a:rPr lang="en-US" sz="3200" b="1" dirty="0">
                <a:solidFill>
                  <a:srgbClr val="FFFF00"/>
                </a:solidFill>
              </a:rPr>
              <a:t>mdataweb.chsys.org</a:t>
            </a:r>
          </a:p>
          <a:p>
            <a:pPr algn="ctr">
              <a:defRPr/>
            </a:pPr>
            <a:endParaRPr lang="en-US" sz="28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88" y="1152525"/>
            <a:ext cx="367982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4191000" y="1447800"/>
            <a:ext cx="47736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/>
              <a:t>Via Internet </a:t>
            </a:r>
            <a:r>
              <a:rPr lang="en-US" b="1" dirty="0"/>
              <a:t>Explorer: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Your Login ID will be “</a:t>
            </a:r>
            <a:r>
              <a:rPr lang="en-US" dirty="0" err="1"/>
              <a:t>phy</a:t>
            </a:r>
            <a:r>
              <a:rPr lang="en-US" dirty="0"/>
              <a:t>” </a:t>
            </a:r>
            <a:r>
              <a:rPr lang="en-US" i="1" dirty="0"/>
              <a:t>followed by </a:t>
            </a:r>
            <a:r>
              <a:rPr lang="en-US" dirty="0"/>
              <a:t>your physician/resident number assigned by Medical Staff </a:t>
            </a:r>
            <a:r>
              <a:rPr lang="en-US" dirty="0" smtClean="0"/>
              <a:t>Services </a:t>
            </a:r>
            <a:r>
              <a:rPr lang="en-US" sz="1600" dirty="0" smtClean="0"/>
              <a:t>- </a:t>
            </a:r>
            <a:r>
              <a:rPr lang="en-US" sz="1600" i="1" dirty="0" smtClean="0"/>
              <a:t>MSS@ChildrensAL.org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Your initial password will be </a:t>
            </a:r>
            <a:r>
              <a:rPr lang="en-US" b="1" dirty="0"/>
              <a:t>uppercase</a:t>
            </a:r>
            <a:r>
              <a:rPr lang="en-US" dirty="0"/>
              <a:t> “WELCOME” and you will be required to change this before you are able to login</a:t>
            </a:r>
            <a:br>
              <a:rPr lang="en-US" dirty="0"/>
            </a:br>
            <a:endParaRPr lang="en-US" dirty="0"/>
          </a:p>
        </p:txBody>
      </p:sp>
      <p:pic>
        <p:nvPicPr>
          <p:cNvPr id="5124" name="Picture 4" descr="IMG_0686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" y="3502025"/>
            <a:ext cx="1938337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4124325" y="1116013"/>
            <a:ext cx="1690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99"/>
                </a:solidFill>
              </a:rPr>
              <a:t>On Computer</a:t>
            </a:r>
            <a:endParaRPr lang="en-US"/>
          </a:p>
        </p:txBody>
      </p:sp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2484438" y="3462338"/>
            <a:ext cx="1690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99"/>
                </a:solidFill>
              </a:rPr>
              <a:t>On iPhone</a:t>
            </a:r>
            <a:endParaRPr lang="en-US"/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2570163" y="3813175"/>
            <a:ext cx="43068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On an iPhone or mobile device: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Your </a:t>
            </a:r>
            <a:r>
              <a:rPr lang="en-US" dirty="0"/>
              <a:t>initial PIN will be “1111” and you will be required to change this before you are able to login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479675" y="76200"/>
            <a:ext cx="43418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4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Login Screen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011988" y="1606550"/>
            <a:ext cx="1966912" cy="331788"/>
          </a:xfrm>
        </p:spPr>
        <p:txBody>
          <a:bodyPr/>
          <a:lstStyle/>
          <a:p>
            <a:pPr algn="ctr" eaLnBrk="1" hangingPunct="1"/>
            <a:r>
              <a:rPr lang="en-US" sz="1800" b="1" smtClean="0">
                <a:solidFill>
                  <a:srgbClr val="000099"/>
                </a:solidFill>
              </a:rPr>
              <a:t>On Computer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68625" y="-48904"/>
            <a:ext cx="4041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4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Patient List</a:t>
            </a:r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300038" y="758825"/>
            <a:ext cx="84232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The </a:t>
            </a:r>
            <a:r>
              <a:rPr lang="en-US" sz="2400" b="1" dirty="0"/>
              <a:t>Patient List </a:t>
            </a:r>
            <a:r>
              <a:rPr lang="en-US" sz="2400" dirty="0"/>
              <a:t>will be the first screen that displays </a:t>
            </a:r>
            <a:r>
              <a:rPr lang="en-US" sz="2400" dirty="0" smtClean="0"/>
              <a:t>in 360 CI on </a:t>
            </a:r>
            <a:r>
              <a:rPr lang="en-US" sz="2400" dirty="0"/>
              <a:t>Internet Explorer or a mobile device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828925" y="4446588"/>
            <a:ext cx="1966913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b="1" kern="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On iPhone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33363" y="4443413"/>
            <a:ext cx="2959100" cy="1911350"/>
            <a:chOff x="233265" y="4443984"/>
            <a:chExt cx="2959267" cy="1910163"/>
          </a:xfrm>
        </p:grpSpPr>
        <p:pic>
          <p:nvPicPr>
            <p:cNvPr id="6152" name="Picture 6" descr="IMG_0859.png"/>
            <p:cNvPicPr>
              <a:picLocks noChangeAspect="1"/>
            </p:cNvPicPr>
            <p:nvPr/>
          </p:nvPicPr>
          <p:blipFill>
            <a:blip r:embed="rId3" cstate="print"/>
            <a:srcRect r="333" b="52463"/>
            <a:stretch>
              <a:fillRect/>
            </a:stretch>
          </p:blipFill>
          <p:spPr bwMode="auto">
            <a:xfrm>
              <a:off x="233265" y="4443984"/>
              <a:ext cx="2959267" cy="1910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3" name="TextBox 8"/>
            <p:cNvSpPr txBox="1">
              <a:spLocks noChangeArrowheads="1"/>
            </p:cNvSpPr>
            <p:nvPr/>
          </p:nvSpPr>
          <p:spPr bwMode="auto">
            <a:xfrm>
              <a:off x="587642" y="5310235"/>
              <a:ext cx="1418254" cy="307777"/>
            </a:xfrm>
            <a:prstGeom prst="rect">
              <a:avLst/>
            </a:prstGeom>
            <a:solidFill>
              <a:srgbClr val="F8F8F8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&lt;patient name&gt;</a:t>
              </a:r>
            </a:p>
          </p:txBody>
        </p:sp>
        <p:sp>
          <p:nvSpPr>
            <p:cNvPr id="6154" name="TextBox 9"/>
            <p:cNvSpPr txBox="1">
              <a:spLocks noChangeArrowheads="1"/>
            </p:cNvSpPr>
            <p:nvPr/>
          </p:nvSpPr>
          <p:spPr bwMode="auto">
            <a:xfrm>
              <a:off x="581606" y="5656712"/>
              <a:ext cx="1475793" cy="307777"/>
            </a:xfrm>
            <a:prstGeom prst="rect">
              <a:avLst/>
            </a:prstGeom>
            <a:solidFill>
              <a:srgbClr val="F8F8F8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&lt;patient name&gt;</a:t>
              </a:r>
            </a:p>
          </p:txBody>
        </p:sp>
        <p:sp>
          <p:nvSpPr>
            <p:cNvPr id="6155" name="TextBox 10"/>
            <p:cNvSpPr txBox="1">
              <a:spLocks noChangeArrowheads="1"/>
            </p:cNvSpPr>
            <p:nvPr/>
          </p:nvSpPr>
          <p:spPr bwMode="auto">
            <a:xfrm>
              <a:off x="563878" y="6009408"/>
              <a:ext cx="1539242" cy="307777"/>
            </a:xfrm>
            <a:prstGeom prst="rect">
              <a:avLst/>
            </a:prstGeom>
            <a:solidFill>
              <a:srgbClr val="F8F8F8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&lt;patient name&gt;</a:t>
              </a:r>
            </a:p>
          </p:txBody>
        </p:sp>
      </p:grpSp>
      <p:pic>
        <p:nvPicPr>
          <p:cNvPr id="6151" name="Picture 9"/>
          <p:cNvPicPr>
            <a:picLocks noChangeAspect="1" noChangeArrowheads="1"/>
          </p:cNvPicPr>
          <p:nvPr/>
        </p:nvPicPr>
        <p:blipFill>
          <a:blip r:embed="rId4" cstate="print"/>
          <a:srcRect b="19431"/>
          <a:stretch>
            <a:fillRect/>
          </a:stretch>
        </p:blipFill>
        <p:spPr bwMode="auto">
          <a:xfrm>
            <a:off x="146050" y="1619250"/>
            <a:ext cx="7096125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63" y="1497013"/>
            <a:ext cx="611822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6"/>
          <p:cNvPicPr>
            <a:picLocks noChangeAspect="1" noChangeArrowheads="1"/>
          </p:cNvPicPr>
          <p:nvPr/>
        </p:nvPicPr>
        <p:blipFill>
          <a:blip r:embed="rId4" cstate="print"/>
          <a:srcRect t="12680" b="51099"/>
          <a:stretch>
            <a:fillRect/>
          </a:stretch>
        </p:blipFill>
        <p:spPr bwMode="auto">
          <a:xfrm>
            <a:off x="128588" y="3063875"/>
            <a:ext cx="5286375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6248400" y="1447800"/>
            <a:ext cx="1690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On </a:t>
            </a:r>
            <a:r>
              <a:rPr lang="en-US" b="1" dirty="0" smtClean="0">
                <a:solidFill>
                  <a:srgbClr val="000099"/>
                </a:solidFill>
              </a:rPr>
              <a:t>Computer 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72200" y="5486400"/>
            <a:ext cx="14478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b="1" kern="0" dirty="0">
              <a:solidFill>
                <a:srgbClr val="0000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905000" y="0"/>
            <a:ext cx="571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4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Subscribe to Lists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01613" y="2103438"/>
            <a:ext cx="7937" cy="977900"/>
          </a:xfrm>
          <a:prstGeom prst="straightConnector1">
            <a:avLst/>
          </a:prstGeom>
          <a:ln w="44450">
            <a:solidFill>
              <a:srgbClr val="3A5DF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1143000" y="3962400"/>
            <a:ext cx="304800" cy="3176"/>
          </a:xfrm>
          <a:prstGeom prst="straightConnector1">
            <a:avLst/>
          </a:prstGeom>
          <a:ln w="44450">
            <a:solidFill>
              <a:srgbClr val="3A5DF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8" name="TextBox 22"/>
          <p:cNvSpPr txBox="1">
            <a:spLocks noChangeArrowheads="1"/>
          </p:cNvSpPr>
          <p:nvPr/>
        </p:nvSpPr>
        <p:spPr bwMode="auto">
          <a:xfrm>
            <a:off x="533400" y="838200"/>
            <a:ext cx="7964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Select</a:t>
            </a:r>
            <a:r>
              <a:rPr lang="en-US" sz="2000" dirty="0"/>
              <a:t> the list(s) to which you would like to subscribe or unsubscribe</a:t>
            </a:r>
          </a:p>
          <a:p>
            <a:endParaRPr lang="en-US" dirty="0">
              <a:solidFill>
                <a:srgbClr val="000099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715904" y="3886200"/>
            <a:ext cx="0" cy="377824"/>
          </a:xfrm>
          <a:prstGeom prst="straightConnector1">
            <a:avLst/>
          </a:prstGeom>
          <a:ln w="44450">
            <a:solidFill>
              <a:srgbClr val="3A5DF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2"/>
          <p:cNvSpPr txBox="1">
            <a:spLocks noChangeArrowheads="1"/>
          </p:cNvSpPr>
          <p:nvPr/>
        </p:nvSpPr>
        <p:spPr bwMode="auto">
          <a:xfrm>
            <a:off x="304800" y="5257800"/>
            <a:ext cx="6096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Use a computer to access the web-based version of 360 CI to make </a:t>
            </a:r>
            <a:r>
              <a:rPr lang="en-US" sz="2000" dirty="0" smtClean="0">
                <a:solidFill>
                  <a:srgbClr val="002060"/>
                </a:solidFill>
              </a:rPr>
              <a:t>List</a:t>
            </a:r>
            <a:r>
              <a:rPr lang="en-US" sz="2000" dirty="0" smtClean="0"/>
              <a:t> subscription changes as this functionality is not available on mobile devices</a:t>
            </a:r>
            <a:endParaRPr lang="en-US" sz="2000" dirty="0"/>
          </a:p>
          <a:p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18" name="TextBox 22"/>
          <p:cNvSpPr txBox="1">
            <a:spLocks noChangeArrowheads="1"/>
          </p:cNvSpPr>
          <p:nvPr/>
        </p:nvSpPr>
        <p:spPr bwMode="auto">
          <a:xfrm>
            <a:off x="6248400" y="1752600"/>
            <a:ext cx="1905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Select the pencil &amp; paper icon</a:t>
            </a:r>
            <a:endParaRPr lang="en-US" dirty="0"/>
          </a:p>
          <a:p>
            <a:endParaRPr lang="en-US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4"/>
          <p:cNvPicPr>
            <a:picLocks noChangeAspect="1" noChangeArrowheads="1"/>
          </p:cNvPicPr>
          <p:nvPr/>
        </p:nvPicPr>
        <p:blipFill>
          <a:blip r:embed="rId3" cstate="print"/>
          <a:srcRect l="51157" b="42091"/>
          <a:stretch>
            <a:fillRect/>
          </a:stretch>
        </p:blipFill>
        <p:spPr bwMode="auto">
          <a:xfrm>
            <a:off x="338138" y="1858963"/>
            <a:ext cx="3698875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3978275" y="1847850"/>
            <a:ext cx="1690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99"/>
                </a:solidFill>
              </a:rPr>
              <a:t>On Computer</a:t>
            </a:r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28800" y="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4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Viewing Patient List</a:t>
            </a:r>
            <a:endParaRPr lang="en-US" sz="4400" b="1" kern="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201" name="TextBox 16"/>
          <p:cNvSpPr txBox="1">
            <a:spLocks noChangeArrowheads="1"/>
          </p:cNvSpPr>
          <p:nvPr/>
        </p:nvSpPr>
        <p:spPr bwMode="auto">
          <a:xfrm>
            <a:off x="444500" y="922338"/>
            <a:ext cx="8388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- Select the </a:t>
            </a:r>
            <a:r>
              <a:rPr lang="en-US" sz="2000" b="1" dirty="0"/>
              <a:t>List</a:t>
            </a:r>
            <a:r>
              <a:rPr lang="en-US" sz="2000" dirty="0"/>
              <a:t> of patients to you would like to view</a:t>
            </a:r>
          </a:p>
          <a:p>
            <a:pPr>
              <a:buFontTx/>
              <a:buChar char="-"/>
            </a:pPr>
            <a:r>
              <a:rPr lang="en-US" sz="2000" dirty="0"/>
              <a:t> (</a:t>
            </a:r>
            <a:r>
              <a:rPr lang="en-US" sz="2000" b="1" dirty="0"/>
              <a:t>ALL</a:t>
            </a:r>
            <a:r>
              <a:rPr lang="en-US" sz="2000" dirty="0"/>
              <a:t>) shows all patients for all subscribed lists (</a:t>
            </a:r>
            <a:r>
              <a:rPr lang="en-US" dirty="0"/>
              <a:t>will take </a:t>
            </a:r>
            <a:r>
              <a:rPr lang="en-US" i="1" dirty="0"/>
              <a:t>longer</a:t>
            </a:r>
            <a:r>
              <a:rPr lang="en-US" dirty="0"/>
              <a:t> to load</a:t>
            </a:r>
            <a:r>
              <a:rPr lang="en-US" sz="2000" dirty="0"/>
              <a:t>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209800" y="4800600"/>
            <a:ext cx="6784975" cy="1835150"/>
            <a:chOff x="320675" y="4803775"/>
            <a:chExt cx="6784975" cy="1835150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5508625" y="4803775"/>
              <a:ext cx="1597025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srgbClr val="000099"/>
                  </a:solidFill>
                  <a:latin typeface="+mj-lt"/>
                  <a:ea typeface="+mj-ea"/>
                  <a:cs typeface="+mj-cs"/>
                </a:rPr>
                <a:t>On iPhone</a:t>
              </a:r>
            </a:p>
          </p:txBody>
        </p:sp>
        <p:pic>
          <p:nvPicPr>
            <p:cNvPr id="8198" name="Picture 8" descr="IMG_0854.png"/>
            <p:cNvPicPr>
              <a:picLocks noChangeAspect="1"/>
            </p:cNvPicPr>
            <p:nvPr/>
          </p:nvPicPr>
          <p:blipFill>
            <a:blip r:embed="rId4" cstate="print"/>
            <a:srcRect t="4555" b="48102"/>
            <a:stretch>
              <a:fillRect/>
            </a:stretch>
          </p:blipFill>
          <p:spPr bwMode="auto">
            <a:xfrm>
              <a:off x="3176588" y="4846638"/>
              <a:ext cx="2524125" cy="179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9" name="Picture 9" descr="IMG_0858.png"/>
            <p:cNvPicPr>
              <a:picLocks noChangeAspect="1"/>
            </p:cNvPicPr>
            <p:nvPr/>
          </p:nvPicPr>
          <p:blipFill>
            <a:blip r:embed="rId5" cstate="print"/>
            <a:srcRect t="4655" b="62010"/>
            <a:stretch>
              <a:fillRect/>
            </a:stretch>
          </p:blipFill>
          <p:spPr bwMode="auto">
            <a:xfrm>
              <a:off x="320675" y="4965700"/>
              <a:ext cx="2538413" cy="1268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" name="Straight Arrow Connector 15"/>
            <p:cNvCxnSpPr/>
            <p:nvPr/>
          </p:nvCxnSpPr>
          <p:spPr>
            <a:xfrm>
              <a:off x="2027238" y="6059488"/>
              <a:ext cx="347662" cy="0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898775" y="6043613"/>
              <a:ext cx="347663" cy="0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 descr="IMG_0859.png"/>
          <p:cNvPicPr>
            <a:picLocks noChangeAspect="1"/>
          </p:cNvPicPr>
          <p:nvPr/>
        </p:nvPicPr>
        <p:blipFill>
          <a:blip r:embed="rId6" cstate="print"/>
          <a:srcRect l="33333" t="4040" b="77778"/>
          <a:stretch>
            <a:fillRect/>
          </a:stretch>
        </p:blipFill>
        <p:spPr>
          <a:xfrm>
            <a:off x="381000" y="5105400"/>
            <a:ext cx="1676400" cy="6858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1371600" y="5486400"/>
            <a:ext cx="304800" cy="0"/>
          </a:xfrm>
          <a:prstGeom prst="straightConnector1">
            <a:avLst/>
          </a:prstGeom>
          <a:ln w="4445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4"/>
          <p:cNvPicPr>
            <a:picLocks noChangeAspect="1" noChangeArrowheads="1"/>
          </p:cNvPicPr>
          <p:nvPr/>
        </p:nvPicPr>
        <p:blipFill>
          <a:blip r:embed="rId3" cstate="print"/>
          <a:srcRect r="52284"/>
          <a:stretch>
            <a:fillRect/>
          </a:stretch>
        </p:blipFill>
        <p:spPr bwMode="auto">
          <a:xfrm>
            <a:off x="404813" y="2301875"/>
            <a:ext cx="4011612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4352925" y="2249488"/>
            <a:ext cx="1690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99"/>
                </a:solidFill>
              </a:rPr>
              <a:t>On Computer</a:t>
            </a:r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133600" y="0"/>
            <a:ext cx="571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4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Patient List Modes</a:t>
            </a:r>
          </a:p>
        </p:txBody>
      </p:sp>
      <p:sp>
        <p:nvSpPr>
          <p:cNvPr id="9223" name="TextBox 9"/>
          <p:cNvSpPr txBox="1">
            <a:spLocks noChangeArrowheads="1"/>
          </p:cNvSpPr>
          <p:nvPr/>
        </p:nvSpPr>
        <p:spPr bwMode="auto">
          <a:xfrm>
            <a:off x="536575" y="884238"/>
            <a:ext cx="80041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All</a:t>
            </a:r>
            <a:r>
              <a:rPr lang="en-US" dirty="0"/>
              <a:t> - Displays all patients</a:t>
            </a:r>
          </a:p>
          <a:p>
            <a:r>
              <a:rPr lang="en-US" b="1" dirty="0"/>
              <a:t>Critical</a:t>
            </a:r>
            <a:r>
              <a:rPr lang="en-US" dirty="0"/>
              <a:t> - Displays only patients with a critical lab value</a:t>
            </a:r>
          </a:p>
          <a:p>
            <a:r>
              <a:rPr lang="en-US" b="1" dirty="0"/>
              <a:t>Rounding</a:t>
            </a:r>
            <a:r>
              <a:rPr lang="en-US" dirty="0"/>
              <a:t> - Displays all inpatients for the lists to which you are subscribed </a:t>
            </a:r>
          </a:p>
          <a:p>
            <a:r>
              <a:rPr lang="en-US" b="1" dirty="0"/>
              <a:t>Outpatient</a:t>
            </a:r>
            <a:r>
              <a:rPr lang="en-US" dirty="0"/>
              <a:t> -Displays all outpatients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286000" y="4572000"/>
            <a:ext cx="5343526" cy="1789113"/>
            <a:chOff x="447675" y="4438650"/>
            <a:chExt cx="5343526" cy="1789113"/>
          </a:xfrm>
        </p:grpSpPr>
        <p:pic>
          <p:nvPicPr>
            <p:cNvPr id="9220" name="Picture 5" descr="IMG_0855.png"/>
            <p:cNvPicPr>
              <a:picLocks noChangeAspect="1"/>
            </p:cNvPicPr>
            <p:nvPr/>
          </p:nvPicPr>
          <p:blipFill>
            <a:blip r:embed="rId4" cstate="print"/>
            <a:srcRect b="46875"/>
            <a:stretch>
              <a:fillRect/>
            </a:stretch>
          </p:blipFill>
          <p:spPr bwMode="auto">
            <a:xfrm>
              <a:off x="447675" y="4516438"/>
              <a:ext cx="2146300" cy="171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2"/>
            <p:cNvSpPr txBox="1">
              <a:spLocks noChangeArrowheads="1"/>
            </p:cNvSpPr>
            <p:nvPr/>
          </p:nvSpPr>
          <p:spPr bwMode="auto">
            <a:xfrm>
              <a:off x="2243138" y="4438650"/>
              <a:ext cx="1966912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b="1" kern="0" dirty="0">
                  <a:solidFill>
                    <a:srgbClr val="000099"/>
                  </a:solidFill>
                  <a:latin typeface="+mj-lt"/>
                  <a:ea typeface="+mj-ea"/>
                  <a:cs typeface="+mj-cs"/>
                </a:rPr>
                <a:t>On iPhone</a:t>
              </a:r>
            </a:p>
          </p:txBody>
        </p:sp>
        <p:sp>
          <p:nvSpPr>
            <p:cNvPr id="9224" name="TextBox 11"/>
            <p:cNvSpPr txBox="1">
              <a:spLocks noChangeArrowheads="1"/>
            </p:cNvSpPr>
            <p:nvPr/>
          </p:nvSpPr>
          <p:spPr bwMode="auto">
            <a:xfrm>
              <a:off x="2643189" y="4810124"/>
              <a:ext cx="314801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dirty="0"/>
                <a:t>*Always </a:t>
              </a:r>
              <a:r>
                <a:rPr lang="en-US" sz="1600" b="1" dirty="0">
                  <a:solidFill>
                    <a:srgbClr val="33CC33"/>
                  </a:solidFill>
                </a:rPr>
                <a:t>Sync</a:t>
              </a:r>
              <a:r>
                <a:rPr lang="en-US" sz="1600" dirty="0"/>
                <a:t> to update Patient List after changing the Mode on a mobile device</a:t>
              </a:r>
            </a:p>
          </p:txBody>
        </p:sp>
        <p:pic>
          <p:nvPicPr>
            <p:cNvPr id="9225" name="Picture 12" descr="IMG_0859.png"/>
            <p:cNvPicPr>
              <a:picLocks noChangeAspect="1"/>
            </p:cNvPicPr>
            <p:nvPr/>
          </p:nvPicPr>
          <p:blipFill>
            <a:blip r:embed="rId5" cstate="print"/>
            <a:srcRect t="90933" r="57671" b="308"/>
            <a:stretch>
              <a:fillRect/>
            </a:stretch>
          </p:blipFill>
          <p:spPr bwMode="auto">
            <a:xfrm>
              <a:off x="2743200" y="5715000"/>
              <a:ext cx="1454150" cy="450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Oval 13"/>
            <p:cNvSpPr/>
            <p:nvPr/>
          </p:nvSpPr>
          <p:spPr>
            <a:xfrm>
              <a:off x="2794309" y="5777552"/>
              <a:ext cx="357187" cy="347663"/>
            </a:xfrm>
            <a:prstGeom prst="ellipse">
              <a:avLst/>
            </a:prstGeom>
            <a:noFill/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2" name="Picture 11" descr="IMG_0859.png"/>
          <p:cNvPicPr>
            <a:picLocks noChangeAspect="1"/>
          </p:cNvPicPr>
          <p:nvPr/>
        </p:nvPicPr>
        <p:blipFill>
          <a:blip r:embed="rId5" cstate="print"/>
          <a:srcRect l="33333" t="4040" b="77778"/>
          <a:stretch>
            <a:fillRect/>
          </a:stretch>
        </p:blipFill>
        <p:spPr>
          <a:xfrm>
            <a:off x="457200" y="4648200"/>
            <a:ext cx="1676400" cy="6858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1385248" y="5056496"/>
            <a:ext cx="304800" cy="0"/>
          </a:xfrm>
          <a:prstGeom prst="straightConnector1">
            <a:avLst/>
          </a:prstGeom>
          <a:ln w="4445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d_0616_slide">
  <a:themeElements>
    <a:clrScheme name="ind_0616_slide 3">
      <a:dk1>
        <a:srgbClr val="787878"/>
      </a:dk1>
      <a:lt1>
        <a:srgbClr val="FFFFFF"/>
      </a:lt1>
      <a:dk2>
        <a:srgbClr val="8B4513"/>
      </a:dk2>
      <a:lt2>
        <a:srgbClr val="FFFFFF"/>
      </a:lt2>
      <a:accent1>
        <a:srgbClr val="6A93E4"/>
      </a:accent1>
      <a:accent2>
        <a:srgbClr val="E98033"/>
      </a:accent2>
      <a:accent3>
        <a:srgbClr val="C4B0AA"/>
      </a:accent3>
      <a:accent4>
        <a:srgbClr val="DADADA"/>
      </a:accent4>
      <a:accent5>
        <a:srgbClr val="B9C8EF"/>
      </a:accent5>
      <a:accent6>
        <a:srgbClr val="D3732D"/>
      </a:accent6>
      <a:hlink>
        <a:srgbClr val="6AE37D"/>
      </a:hlink>
      <a:folHlink>
        <a:srgbClr val="EE877C"/>
      </a:folHlink>
    </a:clrScheme>
    <a:fontScheme name="ind_0616_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d_0616_slide 1">
        <a:dk1>
          <a:srgbClr val="787878"/>
        </a:dk1>
        <a:lt1>
          <a:srgbClr val="FFFFFF"/>
        </a:lt1>
        <a:dk2>
          <a:srgbClr val="8B4513"/>
        </a:dk2>
        <a:lt2>
          <a:srgbClr val="FFFFFF"/>
        </a:lt2>
        <a:accent1>
          <a:srgbClr val="D4641B"/>
        </a:accent1>
        <a:accent2>
          <a:srgbClr val="E98038"/>
        </a:accent2>
        <a:accent3>
          <a:srgbClr val="C4B0AA"/>
        </a:accent3>
        <a:accent4>
          <a:srgbClr val="DADADA"/>
        </a:accent4>
        <a:accent5>
          <a:srgbClr val="E6B8AB"/>
        </a:accent5>
        <a:accent6>
          <a:srgbClr val="D37332"/>
        </a:accent6>
        <a:hlink>
          <a:srgbClr val="F2C09B"/>
        </a:hlink>
        <a:folHlink>
          <a:srgbClr val="EDD9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0616_slide 2">
        <a:dk1>
          <a:srgbClr val="787878"/>
        </a:dk1>
        <a:lt1>
          <a:srgbClr val="FFFFFF"/>
        </a:lt1>
        <a:dk2>
          <a:srgbClr val="8B4513"/>
        </a:dk2>
        <a:lt2>
          <a:srgbClr val="FFFFFF"/>
        </a:lt2>
        <a:accent1>
          <a:srgbClr val="E5301D"/>
        </a:accent1>
        <a:accent2>
          <a:srgbClr val="E5721D"/>
        </a:accent2>
        <a:accent3>
          <a:srgbClr val="C4B0AA"/>
        </a:accent3>
        <a:accent4>
          <a:srgbClr val="DADADA"/>
        </a:accent4>
        <a:accent5>
          <a:srgbClr val="F0ADAB"/>
        </a:accent5>
        <a:accent6>
          <a:srgbClr val="CF6719"/>
        </a:accent6>
        <a:hlink>
          <a:srgbClr val="E5991D"/>
        </a:hlink>
        <a:folHlink>
          <a:srgbClr val="F08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0616_slide 3">
        <a:dk1>
          <a:srgbClr val="787878"/>
        </a:dk1>
        <a:lt1>
          <a:srgbClr val="FFFFFF"/>
        </a:lt1>
        <a:dk2>
          <a:srgbClr val="8B4513"/>
        </a:dk2>
        <a:lt2>
          <a:srgbClr val="FFFFFF"/>
        </a:lt2>
        <a:accent1>
          <a:srgbClr val="6A93E4"/>
        </a:accent1>
        <a:accent2>
          <a:srgbClr val="E98033"/>
        </a:accent2>
        <a:accent3>
          <a:srgbClr val="C4B0AA"/>
        </a:accent3>
        <a:accent4>
          <a:srgbClr val="DADADA"/>
        </a:accent4>
        <a:accent5>
          <a:srgbClr val="B9C8EF"/>
        </a:accent5>
        <a:accent6>
          <a:srgbClr val="D3732D"/>
        </a:accent6>
        <a:hlink>
          <a:srgbClr val="6AE37D"/>
        </a:hlink>
        <a:folHlink>
          <a:srgbClr val="EE877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0616_slide 4">
        <a:dk1>
          <a:srgbClr val="787878"/>
        </a:dk1>
        <a:lt1>
          <a:srgbClr val="FFFFFF"/>
        </a:lt1>
        <a:dk2>
          <a:srgbClr val="8B4513"/>
        </a:dk2>
        <a:lt2>
          <a:srgbClr val="FFFFFF"/>
        </a:lt2>
        <a:accent1>
          <a:srgbClr val="C786E6"/>
        </a:accent1>
        <a:accent2>
          <a:srgbClr val="F0AB78"/>
        </a:accent2>
        <a:accent3>
          <a:srgbClr val="C4B0AA"/>
        </a:accent3>
        <a:accent4>
          <a:srgbClr val="DADADA"/>
        </a:accent4>
        <a:accent5>
          <a:srgbClr val="E0C3F0"/>
        </a:accent5>
        <a:accent6>
          <a:srgbClr val="D99B6C"/>
        </a:accent6>
        <a:hlink>
          <a:srgbClr val="E9EF77"/>
        </a:hlink>
        <a:folHlink>
          <a:srgbClr val="80C2E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0616_slid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4641B"/>
        </a:accent1>
        <a:accent2>
          <a:srgbClr val="E98038"/>
        </a:accent2>
        <a:accent3>
          <a:srgbClr val="FFFFFF"/>
        </a:accent3>
        <a:accent4>
          <a:srgbClr val="000000"/>
        </a:accent4>
        <a:accent5>
          <a:srgbClr val="E6B8AB"/>
        </a:accent5>
        <a:accent6>
          <a:srgbClr val="D37332"/>
        </a:accent6>
        <a:hlink>
          <a:srgbClr val="F2C09B"/>
        </a:hlink>
        <a:folHlink>
          <a:srgbClr val="EDD9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616_slid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5301D"/>
        </a:accent1>
        <a:accent2>
          <a:srgbClr val="E5721D"/>
        </a:accent2>
        <a:accent3>
          <a:srgbClr val="FFFFFF"/>
        </a:accent3>
        <a:accent4>
          <a:srgbClr val="000000"/>
        </a:accent4>
        <a:accent5>
          <a:srgbClr val="F0ADAB"/>
        </a:accent5>
        <a:accent6>
          <a:srgbClr val="CF6719"/>
        </a:accent6>
        <a:hlink>
          <a:srgbClr val="E5991D"/>
        </a:hlink>
        <a:folHlink>
          <a:srgbClr val="F084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616_slid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A93E4"/>
        </a:accent1>
        <a:accent2>
          <a:srgbClr val="E98033"/>
        </a:accent2>
        <a:accent3>
          <a:srgbClr val="FFFFFF"/>
        </a:accent3>
        <a:accent4>
          <a:srgbClr val="000000"/>
        </a:accent4>
        <a:accent5>
          <a:srgbClr val="B9C8EF"/>
        </a:accent5>
        <a:accent6>
          <a:srgbClr val="D3732D"/>
        </a:accent6>
        <a:hlink>
          <a:srgbClr val="6AE37D"/>
        </a:hlink>
        <a:folHlink>
          <a:srgbClr val="EE87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616_slid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786E6"/>
        </a:accent1>
        <a:accent2>
          <a:srgbClr val="F0AB78"/>
        </a:accent2>
        <a:accent3>
          <a:srgbClr val="FFFFFF"/>
        </a:accent3>
        <a:accent4>
          <a:srgbClr val="000000"/>
        </a:accent4>
        <a:accent5>
          <a:srgbClr val="E0C3F0"/>
        </a:accent5>
        <a:accent6>
          <a:srgbClr val="D99B6C"/>
        </a:accent6>
        <a:hlink>
          <a:srgbClr val="E9EF77"/>
        </a:hlink>
        <a:folHlink>
          <a:srgbClr val="80C2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ind_0616_slide</Template>
  <TotalTime>2111</TotalTime>
  <Words>632</Words>
  <Application>Microsoft Office PowerPoint</Application>
  <PresentationFormat>On-screen Show (4:3)</PresentationFormat>
  <Paragraphs>118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ind_0616_slide</vt:lpstr>
      <vt:lpstr>Slide 1</vt:lpstr>
      <vt:lpstr>Slide 2</vt:lpstr>
      <vt:lpstr> Icons for Access to 360 CI </vt:lpstr>
      <vt:lpstr> Web Address for Access </vt:lpstr>
      <vt:lpstr>Slide 5</vt:lpstr>
      <vt:lpstr>On Computer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PHYSICIAN IT TRAINING</dc:title>
  <dc:creator>chs</dc:creator>
  <cp:lastModifiedBy>User</cp:lastModifiedBy>
  <cp:revision>35</cp:revision>
  <dcterms:created xsi:type="dcterms:W3CDTF">2008-07-02T13:41:19Z</dcterms:created>
  <dcterms:modified xsi:type="dcterms:W3CDTF">2014-01-08T23:48:59Z</dcterms:modified>
</cp:coreProperties>
</file>